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WERDA Fabio" initials="WF" lastIdx="5" clrIdx="0">
    <p:extLst>
      <p:ext uri="{19B8F6BF-5375-455C-9EA6-DF929625EA0E}">
        <p15:presenceInfo xmlns:p15="http://schemas.microsoft.com/office/powerpoint/2012/main" userId="S::wawefa2022@bgbrgbiondekgasse.onmicrosoft.com::a4dd0557-3a73-420c-9fea-f6aa77c61d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5BBBF-8D09-C148-AA47-0DB5E35EB02C}" type="datetimeFigureOut">
              <a:rPr lang="de-DE" smtClean="0"/>
              <a:t>10.04.21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5C83D-F818-4049-AB09-D29953B93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341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5C83D-F818-4049-AB09-D29953B931F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46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5C83D-F818-4049-AB09-D29953B931F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42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5C83D-F818-4049-AB09-D29953B931F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20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E738C-BE86-6147-8D23-B8CAAB964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704CB9-90BC-6246-9C93-8F65F0CA5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D029D6-B368-1541-AB2F-FAC58E44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BA642-1366-7243-901B-F48E780F693B}" type="datetime1">
              <a:rPr lang="de-AT" smtClean="0"/>
              <a:t>10.04.21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08BF80-933D-1443-9606-84358695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449046-2846-0245-81EB-8F300EAE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3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C7AFA-D890-F941-B38D-2F8F6744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9FD765-3A0D-1047-8BA3-D9B2DA390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FB1393-0179-C44C-83FC-D4E86A0E0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741E-365D-874A-9C62-4E6E20ECDB34}" type="datetime1">
              <a:rPr lang="de-AT" smtClean="0"/>
              <a:t>10.04.21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07AAD-5BFA-874F-BE4C-177070AF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707556-74F8-4C4D-BA77-A3A22321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21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7F1382-68AD-9740-877A-04C1BD966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5FA916-F7A8-DF46-8263-4B83C0CF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D77D32-BB24-6643-8479-672872F9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A7D68-8F98-F842-B670-74E95B40D299}" type="datetime1">
              <a:rPr lang="de-AT" smtClean="0"/>
              <a:t>10.04.21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E5D6A2-0534-2540-A383-2DB923F5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EB5BEA-358B-0D4B-9EEF-BA6F5915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83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EA392-9177-9743-A839-4BF3659A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DE49D-47D7-0944-85DA-884BAF9D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3CE428-B6B5-8644-B4EC-D9029F51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78B-6348-484A-BA14-AE42ED27095E}" type="datetime1">
              <a:rPr lang="de-AT" smtClean="0"/>
              <a:t>10.04.21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169456-3244-1145-BEF1-C1CE3545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ED12E8-DB42-304E-A894-B07FD78C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69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E42CE-1A04-AD44-B9E9-5A5EECD8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CA8E2A-42F2-AD42-B283-C7449BC57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AC28B-2E6C-3E4A-B79B-4351F28F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2BF6-E9F6-7042-907E-161E832F3E6D}" type="datetime1">
              <a:rPr lang="de-AT" smtClean="0"/>
              <a:t>10.04.21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90BEF0-2D09-584D-93E4-04EBF707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5ED134-8B19-9A42-8CBC-85A2F55D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19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2D599-4333-A444-AE41-332A42DB5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7E2B1-9872-3A42-805B-98D4437C2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6B5978-1382-DD40-ACF7-AFAF8BDEB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674CC2-6131-6043-B3D8-550BAAFB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6F48-D055-CB43-9E22-2CCD04879AF6}" type="datetime1">
              <a:rPr lang="de-AT" smtClean="0"/>
              <a:t>10.04.21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DDBC6C-C0CE-E048-9993-99BCD3A8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8C40EE-53BC-F048-8BFE-85E937D1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2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7A3BD-644E-9842-A56C-54E5CAAB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DFAB2E-6E5E-6545-ACF7-429012540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5D0FBA-E445-BE40-B2A1-1027D5198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66E2A7-6C38-7845-908E-0BAE89C60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4E78A2D-300A-2041-93E1-EE8609F1C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21B62A9-CBBD-E140-89B7-8D3D269A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458F-DD51-6D4B-A306-E0BEA5D99AFA}" type="datetime1">
              <a:rPr lang="de-AT" smtClean="0"/>
              <a:t>10.04.21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528BE7-4D90-714D-9878-1812F456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0703F89-C519-2B41-873E-B417812C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65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B1DAB-8C54-8048-BA28-B942F1EF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5B87D0-4787-D548-A19C-BD1EB611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31361-7F02-4B4B-B732-F6AD5EFBA2D3}" type="datetime1">
              <a:rPr lang="de-AT" smtClean="0"/>
              <a:t>10.04.21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AC2783-4C6A-DD48-8989-30D59CF4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87050C-1C8C-B140-8958-CBE0FAED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09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B71B5C5-0ACF-9647-AD71-C67AD0B8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D451-83D9-B943-9579-AE8135D168BE}" type="datetime1">
              <a:rPr lang="de-AT" smtClean="0"/>
              <a:t>10.04.21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632921-C08B-A84F-90D8-EF3BEA89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D88AC0-CE35-D74B-A544-ED1AA66C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25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73F0B-3A2E-694A-816F-17FA73A4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E49F24-74CA-424E-BF1A-B4402E0B8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104609-DC07-2647-B15C-298D64DC6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88AC2D-DCE2-704D-B6C4-CA060B43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5D88-6908-7846-B721-8887C9F9184F}" type="datetime1">
              <a:rPr lang="de-AT" smtClean="0"/>
              <a:t>10.04.21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4215B3-4B88-284A-B8C9-0735BD6D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CC1580-EC87-2240-8550-95F9151E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81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D3773-96BC-294E-9BFE-7E309F818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45FE38-8D48-6D4B-8BFF-FF2B9561A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5AC7F0-96B8-E841-9422-61929ADE9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C54667-FDAE-2A42-8F25-0BE3E3BDD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622-7561-924A-A10A-A1CC9FFADE68}" type="datetime1">
              <a:rPr lang="de-AT" smtClean="0"/>
              <a:t>10.04.21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A29E39-8726-BA4F-9854-FA0FF921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47EEDD-4C92-9B40-B6D6-049A5901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77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45DCF18-9BB5-DD47-94E9-20430542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800E5A-E547-9048-813A-DD0C8B68F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04A14D-4F46-3F48-AE58-118A90115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2A80-94E7-844C-B483-C25AA6014E84}" type="datetime1">
              <a:rPr lang="de-AT" smtClean="0"/>
              <a:t>10.04.21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F7737-2E45-6043-BE25-C56F97D24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EAF890-0A40-B046-ACAB-8C937F000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C3DCF-D0D1-FE4E-8242-DC1618441E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79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E9C89-C8D4-6246-9A62-F087BB0AA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0939A69-E708-ED4E-9BA5-08333FF83B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43B55B-E3EA-F348-BA63-5CDA5456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1"/>
            <a:ext cx="12194240" cy="68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35" y="535318"/>
            <a:ext cx="99149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Laufende Weiterentwicklung</a:t>
            </a:r>
            <a:br>
              <a:rPr lang="de-DE" dirty="0">
                <a:solidFill>
                  <a:srgbClr val="089AB7"/>
                </a:solidFill>
                <a:latin typeface="+mn-lt"/>
              </a:rPr>
            </a:br>
            <a:r>
              <a:rPr lang="de-DE" sz="2400" dirty="0">
                <a:latin typeface="+mn-lt"/>
              </a:rPr>
              <a:t>Volksschule (alle Hefte)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220" y="2219554"/>
            <a:ext cx="9974579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Erscheinungsweise: </a:t>
            </a:r>
            <a:r>
              <a:rPr lang="de-DE" sz="1800" b="1" dirty="0">
                <a:latin typeface="+mj-lt"/>
              </a:rPr>
              <a:t>In jedem Schulmonat </a:t>
            </a:r>
            <a:r>
              <a:rPr lang="de-DE" sz="1800" dirty="0">
                <a:latin typeface="+mj-lt"/>
              </a:rPr>
              <a:t>gibt es ein Heft (8 x) oder ein Buch (2 x).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Einführung der </a:t>
            </a:r>
            <a:r>
              <a:rPr lang="de-AT" sz="1800" b="1" dirty="0">
                <a:latin typeface="+mj-lt"/>
              </a:rPr>
              <a:t>App</a:t>
            </a: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r>
              <a:rPr lang="de-AT" sz="1800" dirty="0">
                <a:solidFill>
                  <a:srgbClr val="C00000"/>
                </a:solidFill>
              </a:rPr>
              <a:t>Online-Material</a:t>
            </a:r>
            <a:endParaRPr lang="de-AT" sz="1800" dirty="0">
              <a:solidFill>
                <a:srgbClr val="C00000"/>
              </a:solidFill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Arbeitsblätter als </a:t>
            </a:r>
            <a:r>
              <a:rPr lang="de-AT" sz="1800" b="1" dirty="0">
                <a:latin typeface="+mj-lt"/>
              </a:rPr>
              <a:t>Downloadpaket</a:t>
            </a:r>
            <a:r>
              <a:rPr lang="de-AT" sz="1800" dirty="0">
                <a:latin typeface="+mj-lt"/>
              </a:rPr>
              <a:t> gesammelt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Umstellung der aktuellen Ausgaben: je zwei Ausgaben </a:t>
            </a:r>
            <a:r>
              <a:rPr lang="de-DE" sz="1800" b="1" dirty="0">
                <a:latin typeface="+mj-lt"/>
              </a:rPr>
              <a:t>direkt</a:t>
            </a:r>
            <a:r>
              <a:rPr lang="de-DE" sz="1800" dirty="0">
                <a:latin typeface="+mj-lt"/>
              </a:rPr>
              <a:t> abrufbar, andere im Archiv abrufbar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b="1" dirty="0">
                <a:latin typeface="+mj-lt"/>
              </a:rPr>
              <a:t>App</a:t>
            </a:r>
            <a:r>
              <a:rPr lang="de-DE" sz="1800" dirty="0">
                <a:latin typeface="+mj-lt"/>
              </a:rPr>
              <a:t> mit Arbeitsblättern, allen Hörbeispielen und interaktiven Lernspielen</a:t>
            </a: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38835" cy="6858001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46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724504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Besonderheiten in </a:t>
            </a:r>
            <a:r>
              <a:rPr lang="de-DE" i="1" dirty="0">
                <a:solidFill>
                  <a:srgbClr val="089AB7"/>
                </a:solidFill>
                <a:latin typeface="+mn-lt"/>
              </a:rPr>
              <a:t>Hallo Schule!</a:t>
            </a:r>
            <a:br>
              <a:rPr lang="de-DE" i="1" dirty="0">
                <a:solidFill>
                  <a:srgbClr val="089AB7"/>
                </a:solidFill>
                <a:latin typeface="+mn-lt"/>
              </a:rPr>
            </a:br>
            <a:endParaRPr lang="de-DE" sz="2400" i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835" y="1788340"/>
            <a:ext cx="9914964" cy="4782552"/>
          </a:xfrm>
        </p:spPr>
        <p:txBody>
          <a:bodyPr>
            <a:normAutofit lnSpcReduction="10000"/>
          </a:bodyPr>
          <a:lstStyle/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+ 2 Seiten Jahreskreis </a:t>
            </a:r>
            <a:r>
              <a:rPr lang="de-DE" sz="1800" dirty="0">
                <a:latin typeface="+mj-lt"/>
              </a:rPr>
              <a:t>(Jahreszeiten, Weihnachten, Ostern, Muttertag, Vatertag)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Tiergeschichte von Michaela Holzinger </a:t>
            </a:r>
            <a:r>
              <a:rPr lang="de-DE" sz="1800" dirty="0">
                <a:latin typeface="+mj-lt"/>
              </a:rPr>
              <a:t>zum Hören und Vorlesen</a:t>
            </a:r>
            <a:endParaRPr lang="de-DE" sz="1800" b="1" dirty="0">
              <a:latin typeface="+mj-lt"/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Sicher unterwegs – </a:t>
            </a:r>
            <a:r>
              <a:rPr lang="de-DE" sz="1800" b="1" dirty="0">
                <a:latin typeface="+mj-lt"/>
              </a:rPr>
              <a:t>AUVA-Tipps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Leseübungen</a:t>
            </a:r>
            <a:r>
              <a:rPr lang="de-DE" sz="1800" dirty="0">
                <a:latin typeface="+mj-lt"/>
              </a:rPr>
              <a:t> zu den Gedichten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Tier-</a:t>
            </a:r>
            <a:r>
              <a:rPr lang="de-DE" sz="1800" b="1" dirty="0" err="1">
                <a:latin typeface="+mj-lt"/>
              </a:rPr>
              <a:t>Erklärposter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dirty="0">
                <a:latin typeface="+mj-lt"/>
              </a:rPr>
              <a:t>(ab der 3. Ausgabe)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Rätsel/Fehlersuchbild</a:t>
            </a:r>
            <a:r>
              <a:rPr lang="de-DE" sz="1800" dirty="0">
                <a:latin typeface="+mj-lt"/>
              </a:rPr>
              <a:t>: zunehmender Schwierigkeitsgrad mit Fortschritt des Schuljahres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Cover: </a:t>
            </a:r>
            <a:r>
              <a:rPr lang="de-DE" sz="1800" b="1" dirty="0">
                <a:latin typeface="+mj-lt"/>
              </a:rPr>
              <a:t>Nummerierung</a:t>
            </a:r>
            <a:r>
              <a:rPr lang="de-DE" sz="1800" dirty="0">
                <a:latin typeface="+mj-lt"/>
              </a:rPr>
              <a:t> der Ausgaben &amp; Buch-Icon</a:t>
            </a:r>
          </a:p>
          <a:p>
            <a:pPr>
              <a:buSzPct val="100000"/>
              <a:buBlip>
                <a:blip r:embed="rId3"/>
              </a:buBlip>
            </a:pP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r>
              <a:rPr lang="de-AT" sz="1800" dirty="0">
                <a:solidFill>
                  <a:srgbClr val="C00000"/>
                </a:solidFill>
              </a:rPr>
              <a:t>Online-Material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S. 4–5: </a:t>
            </a:r>
            <a:r>
              <a:rPr lang="de-DE" sz="1800" b="1" dirty="0">
                <a:latin typeface="+mj-lt"/>
              </a:rPr>
              <a:t>Wort- und Bildkarten </a:t>
            </a:r>
            <a:r>
              <a:rPr lang="de-DE" sz="1800" dirty="0">
                <a:latin typeface="+mj-lt"/>
              </a:rPr>
              <a:t>zur Wortschatzerarbeitung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b="1" dirty="0">
                <a:latin typeface="+mj-lt"/>
              </a:rPr>
              <a:t>Karteikarten</a:t>
            </a:r>
            <a:r>
              <a:rPr lang="de-DE" sz="1800" dirty="0">
                <a:latin typeface="+mj-lt"/>
              </a:rPr>
              <a:t> (lesedidaktische Übungen)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dirty="0">
                <a:latin typeface="+mj-lt"/>
              </a:rPr>
              <a:t>Einfache interaktive </a:t>
            </a:r>
            <a:r>
              <a:rPr lang="de-DE" sz="1800" b="1" dirty="0">
                <a:latin typeface="+mj-lt"/>
              </a:rPr>
              <a:t>Lernspiele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b="1" dirty="0">
                <a:latin typeface="+mj-lt"/>
              </a:rPr>
              <a:t>App für alle Endgeräte </a:t>
            </a:r>
            <a:r>
              <a:rPr lang="de-DE" sz="1800" dirty="0">
                <a:latin typeface="+mj-lt"/>
              </a:rPr>
              <a:t>(aktuelles Heft + Übungen)</a:t>
            </a: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754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4" y="554990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Besonderheiten in </a:t>
            </a:r>
            <a:r>
              <a:rPr lang="de-DE" i="1" dirty="0">
                <a:solidFill>
                  <a:srgbClr val="089AB7"/>
                </a:solidFill>
                <a:latin typeface="+mn-lt"/>
              </a:rPr>
              <a:t>Meine Welt</a:t>
            </a:r>
            <a:endParaRPr lang="de-DE" sz="2400" i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1610315"/>
            <a:ext cx="10023765" cy="3583123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2 Seiten </a:t>
            </a:r>
            <a:r>
              <a:rPr lang="de-DE" sz="1800" b="1" dirty="0">
                <a:latin typeface="+mj-lt"/>
              </a:rPr>
              <a:t>Jahreskreis </a:t>
            </a:r>
            <a:r>
              <a:rPr lang="de-DE" sz="1800" dirty="0">
                <a:latin typeface="+mj-lt"/>
              </a:rPr>
              <a:t>(Jahreszeiten, Muttertag, Vatertag, Weihnachten, Ostern)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Toni, Mo &amp; Sowieso </a:t>
            </a:r>
            <a:r>
              <a:rPr lang="de-DE" sz="1800" dirty="0">
                <a:latin typeface="+mj-lt"/>
              </a:rPr>
              <a:t>– Geschichte zum Mitraten von Michaela Holzinger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Safer Internet </a:t>
            </a:r>
            <a:r>
              <a:rPr lang="de-DE" sz="1800" dirty="0">
                <a:latin typeface="+mj-lt"/>
              </a:rPr>
              <a:t>– allererste Infos zum Online-Sein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Sicher unterwegs – AUVA-Tipps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Erweiterung der </a:t>
            </a:r>
            <a:r>
              <a:rPr lang="de-DE" sz="1800" b="1" dirty="0">
                <a:latin typeface="+mj-lt"/>
              </a:rPr>
              <a:t>Rätsel</a:t>
            </a:r>
            <a:r>
              <a:rPr lang="de-DE" sz="1800" dirty="0">
                <a:latin typeface="+mj-lt"/>
              </a:rPr>
              <a:t>-Rubrik auf 2 Seiten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Finn + Funny</a:t>
            </a:r>
            <a:r>
              <a:rPr lang="de-DE" sz="1800" dirty="0">
                <a:latin typeface="+mj-lt"/>
              </a:rPr>
              <a:t>: Geschichten im Comic-Stil  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Leseübungen</a:t>
            </a:r>
            <a:r>
              <a:rPr lang="de-DE" sz="1800" dirty="0">
                <a:latin typeface="+mj-lt"/>
              </a:rPr>
              <a:t> zu den Gedichten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1 wiederkehrendes Rätselformat: </a:t>
            </a:r>
            <a:r>
              <a:rPr lang="de-DE" sz="1800" b="1" dirty="0" err="1">
                <a:latin typeface="+mj-lt"/>
              </a:rPr>
              <a:t>Suchkritzler</a:t>
            </a:r>
            <a:r>
              <a:rPr lang="de-DE" sz="1800" b="1" dirty="0">
                <a:latin typeface="+mj-lt"/>
              </a:rPr>
              <a:t> mit Leseübung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Cover: </a:t>
            </a:r>
            <a:r>
              <a:rPr lang="de-DE" sz="1800" b="1" dirty="0">
                <a:latin typeface="+mj-lt"/>
              </a:rPr>
              <a:t>Nummerierung</a:t>
            </a:r>
            <a:r>
              <a:rPr lang="de-DE" sz="1800" dirty="0">
                <a:latin typeface="+mj-lt"/>
              </a:rPr>
              <a:t> der Ausgabe</a:t>
            </a:r>
          </a:p>
          <a:p>
            <a:pPr>
              <a:buSzPct val="100000"/>
              <a:buBlip>
                <a:blip r:embed="rId3"/>
              </a:buBlip>
            </a:pP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12</a:t>
            </a:fld>
            <a:endParaRPr lang="de-DE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3748DCD-C61F-47DA-AA1E-B67FFB315F20}"/>
              </a:ext>
            </a:extLst>
          </p:cNvPr>
          <p:cNvSpPr txBox="1"/>
          <p:nvPr/>
        </p:nvSpPr>
        <p:spPr>
          <a:xfrm>
            <a:off x="1438835" y="5193437"/>
            <a:ext cx="3399495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0"/>
              </a:lnSpc>
              <a:spcBef>
                <a:spcPts val="100"/>
              </a:spcBef>
            </a:pPr>
            <a:r>
              <a:rPr spc="-60" dirty="0">
                <a:solidFill>
                  <a:srgbClr val="C00000"/>
                </a:solidFill>
                <a:cs typeface="Trebuchet MS"/>
              </a:rPr>
              <a:t>Online-Material</a:t>
            </a:r>
            <a:endParaRPr dirty="0">
              <a:solidFill>
                <a:srgbClr val="C00000"/>
              </a:solidFill>
              <a:cs typeface="Trebuchet MS"/>
            </a:endParaRP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700" dirty="0">
                <a:latin typeface="+mj-lt"/>
              </a:rPr>
              <a:t>ein </a:t>
            </a:r>
            <a:r>
              <a:rPr sz="1700" dirty="0" err="1">
                <a:latin typeface="+mj-lt"/>
              </a:rPr>
              <a:t>zusätzliche</a:t>
            </a:r>
            <a:r>
              <a:rPr lang="de-AT" sz="1700" dirty="0">
                <a:latin typeface="+mj-lt"/>
              </a:rPr>
              <a:t>s </a:t>
            </a:r>
            <a:r>
              <a:rPr sz="1700" b="1" dirty="0" err="1">
                <a:latin typeface="+mj-lt"/>
              </a:rPr>
              <a:t>Arbeitsblatt</a:t>
            </a:r>
            <a:endParaRPr lang="de-AT" sz="1700" b="1" dirty="0">
              <a:latin typeface="+mj-lt"/>
            </a:endParaRP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700" b="1" dirty="0" err="1">
                <a:latin typeface="+mj-lt"/>
              </a:rPr>
              <a:t>Karteikarten</a:t>
            </a:r>
            <a:r>
              <a:rPr sz="1700" b="1" dirty="0">
                <a:latin typeface="+mj-lt"/>
              </a:rPr>
              <a:t> </a:t>
            </a:r>
            <a:r>
              <a:rPr sz="1700" dirty="0">
                <a:latin typeface="+mj-lt"/>
              </a:rPr>
              <a:t>(</a:t>
            </a:r>
            <a:r>
              <a:rPr sz="1700" dirty="0" err="1">
                <a:latin typeface="+mj-lt"/>
              </a:rPr>
              <a:t>Märchen</a:t>
            </a:r>
            <a:r>
              <a:rPr sz="1700" dirty="0">
                <a:latin typeface="+mj-lt"/>
              </a:rPr>
              <a:t>)</a:t>
            </a:r>
            <a:endParaRPr lang="de-AT" sz="1700" dirty="0">
              <a:latin typeface="+mj-lt"/>
            </a:endParaRP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700" dirty="0" err="1">
                <a:latin typeface="+mj-lt"/>
              </a:rPr>
              <a:t>interaktive</a:t>
            </a:r>
            <a:r>
              <a:rPr sz="1700" dirty="0">
                <a:latin typeface="+mj-lt"/>
              </a:rPr>
              <a:t> Lernspiele</a:t>
            </a: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D4387F8B-792E-4D83-AFD9-A475F7E40CF5}"/>
              </a:ext>
            </a:extLst>
          </p:cNvPr>
          <p:cNvSpPr txBox="1"/>
          <p:nvPr/>
        </p:nvSpPr>
        <p:spPr>
          <a:xfrm>
            <a:off x="5761573" y="5147914"/>
            <a:ext cx="5698053" cy="128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700" b="1" dirty="0">
                <a:latin typeface="+mj-lt"/>
              </a:rPr>
              <a:t>„Leseblätter“</a:t>
            </a:r>
            <a:r>
              <a:rPr sz="1700" dirty="0">
                <a:latin typeface="+mj-lt"/>
              </a:rPr>
              <a:t> </a:t>
            </a:r>
            <a:r>
              <a:rPr sz="1700" dirty="0" err="1">
                <a:latin typeface="+mj-lt"/>
              </a:rPr>
              <a:t>zu</a:t>
            </a:r>
            <a:r>
              <a:rPr sz="1700" dirty="0">
                <a:latin typeface="+mj-lt"/>
              </a:rPr>
              <a:t> </a:t>
            </a:r>
            <a:r>
              <a:rPr lang="de-AT" sz="1700" dirty="0">
                <a:latin typeface="+mj-lt"/>
              </a:rPr>
              <a:t>„</a:t>
            </a:r>
            <a:r>
              <a:rPr sz="1700" dirty="0">
                <a:latin typeface="+mj-lt"/>
              </a:rPr>
              <a:t>Toni, Mo &amp; </a:t>
            </a:r>
            <a:r>
              <a:rPr sz="1700" dirty="0" err="1">
                <a:latin typeface="+mj-lt"/>
              </a:rPr>
              <a:t>Sowieso</a:t>
            </a:r>
            <a:r>
              <a:rPr lang="de-AT" sz="1700" dirty="0">
                <a:latin typeface="+mj-lt"/>
              </a:rPr>
              <a:t>“</a:t>
            </a:r>
          </a:p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AT" sz="1700" dirty="0">
                <a:latin typeface="+mj-lt"/>
              </a:rPr>
              <a:t>z</a:t>
            </a:r>
            <a:r>
              <a:rPr sz="1700" dirty="0">
                <a:latin typeface="+mj-lt"/>
              </a:rPr>
              <a:t>um XXL-Erklärposter „Im Märchenland“: </a:t>
            </a:r>
            <a:br>
              <a:rPr lang="de-AT" sz="1700" dirty="0">
                <a:latin typeface="+mj-lt"/>
              </a:rPr>
            </a:br>
            <a:r>
              <a:rPr sz="1700" dirty="0">
                <a:latin typeface="+mj-lt"/>
              </a:rPr>
              <a:t>das</a:t>
            </a:r>
            <a:r>
              <a:rPr lang="de-AT" sz="1700" dirty="0">
                <a:latin typeface="+mj-lt"/>
              </a:rPr>
              <a:t> </a:t>
            </a:r>
            <a:r>
              <a:rPr sz="1700" b="1" dirty="0" err="1">
                <a:latin typeface="+mj-lt"/>
              </a:rPr>
              <a:t>Hör-Märchen</a:t>
            </a:r>
            <a:r>
              <a:rPr sz="1700" dirty="0">
                <a:latin typeface="+mj-lt"/>
              </a:rPr>
              <a:t> des </a:t>
            </a:r>
            <a:r>
              <a:rPr sz="1700" dirty="0" err="1">
                <a:latin typeface="+mj-lt"/>
              </a:rPr>
              <a:t>Monats</a:t>
            </a:r>
            <a:endParaRPr lang="de-AT" sz="1700" dirty="0">
              <a:latin typeface="+mj-lt"/>
            </a:endParaRPr>
          </a:p>
          <a:p>
            <a:pPr marL="298450" indent="-285750">
              <a:lnSpc>
                <a:spcPts val="2490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700" b="1" dirty="0">
                <a:latin typeface="+mj-lt"/>
              </a:rPr>
              <a:t>App für alle Endgeräte </a:t>
            </a:r>
            <a:r>
              <a:rPr sz="1700" dirty="0">
                <a:latin typeface="+mj-lt"/>
              </a:rPr>
              <a:t>(aktuelles Heft + Übungen)</a:t>
            </a:r>
          </a:p>
        </p:txBody>
      </p:sp>
    </p:spTree>
    <p:extLst>
      <p:ext uri="{BB962C8B-B14F-4D97-AF65-F5344CB8AC3E}">
        <p14:creationId xmlns:p14="http://schemas.microsoft.com/office/powerpoint/2010/main" val="413979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4" y="592231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Besonderheiten in </a:t>
            </a:r>
            <a:r>
              <a:rPr lang="de-DE" i="1" dirty="0">
                <a:solidFill>
                  <a:srgbClr val="089AB7"/>
                </a:solidFill>
                <a:latin typeface="+mn-lt"/>
              </a:rPr>
              <a:t>Mein Express</a:t>
            </a:r>
            <a:endParaRPr lang="de-DE" sz="2400" i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1844984"/>
            <a:ext cx="10023765" cy="246568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Lese- und Hörgeschichte </a:t>
            </a:r>
            <a:r>
              <a:rPr lang="de-DE" sz="1800" dirty="0">
                <a:latin typeface="+mj-lt"/>
              </a:rPr>
              <a:t>Finn + Funny von Christine Auer ab der 2. Ausgabe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2 Seiten </a:t>
            </a:r>
            <a:r>
              <a:rPr lang="de-DE" sz="1800" b="1" dirty="0">
                <a:latin typeface="+mj-lt"/>
              </a:rPr>
              <a:t>Jahreskreis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Geschichten neu erzählt – </a:t>
            </a:r>
            <a:r>
              <a:rPr lang="de-DE" sz="1800" b="1" dirty="0">
                <a:latin typeface="+mj-lt"/>
              </a:rPr>
              <a:t>Märchen, Fabeln, Sagen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dirty="0">
                <a:latin typeface="+mj-lt"/>
              </a:rPr>
              <a:t>Sicher unterwegs – </a:t>
            </a:r>
            <a:r>
              <a:rPr lang="de-DE" sz="1800" b="1" dirty="0">
                <a:latin typeface="+mj-lt"/>
              </a:rPr>
              <a:t>AUVA-Tipps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Gedichte-Rubrik:</a:t>
            </a:r>
            <a:r>
              <a:rPr lang="de-DE" sz="1800" dirty="0">
                <a:latin typeface="+mj-lt"/>
              </a:rPr>
              <a:t> Verlagerung ins Heftinnere zwecks besserer Wahrnehmung</a:t>
            </a:r>
          </a:p>
          <a:p>
            <a:pPr>
              <a:buSzPct val="100000"/>
              <a:buBlip>
                <a:blip r:embed="rId3"/>
              </a:buBlip>
            </a:pPr>
            <a:r>
              <a:rPr lang="de-DE" sz="1800" b="1" dirty="0">
                <a:latin typeface="+mj-lt"/>
              </a:rPr>
              <a:t>Gewinnspiele</a:t>
            </a:r>
          </a:p>
          <a:p>
            <a:pPr>
              <a:buSzPct val="100000"/>
              <a:buBlip>
                <a:blip r:embed="rId3"/>
              </a:buBlip>
            </a:pP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13</a:t>
            </a:fld>
            <a:endParaRPr lang="de-DE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3748DCD-C61F-47DA-AA1E-B67FFB315F20}"/>
              </a:ext>
            </a:extLst>
          </p:cNvPr>
          <p:cNvSpPr txBox="1"/>
          <p:nvPr/>
        </p:nvSpPr>
        <p:spPr>
          <a:xfrm>
            <a:off x="1438835" y="4463104"/>
            <a:ext cx="4657165" cy="2093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0"/>
              </a:lnSpc>
              <a:spcBef>
                <a:spcPts val="100"/>
              </a:spcBef>
            </a:pPr>
            <a:r>
              <a:rPr spc="-60" dirty="0">
                <a:solidFill>
                  <a:srgbClr val="C00000"/>
                </a:solidFill>
                <a:cs typeface="Trebuchet MS"/>
              </a:rPr>
              <a:t>Online-Material</a:t>
            </a:r>
            <a:endParaRPr dirty="0">
              <a:solidFill>
                <a:srgbClr val="C00000"/>
              </a:solidFill>
              <a:cs typeface="Trebuchet MS"/>
            </a:endParaRP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600" dirty="0" err="1">
                <a:latin typeface="+mj-lt"/>
              </a:rPr>
              <a:t>ein</a:t>
            </a:r>
            <a:r>
              <a:rPr sz="1600" dirty="0">
                <a:latin typeface="+mj-lt"/>
              </a:rPr>
              <a:t> </a:t>
            </a:r>
            <a:r>
              <a:rPr sz="1600" dirty="0" err="1">
                <a:latin typeface="+mj-lt"/>
              </a:rPr>
              <a:t>zusätzliche</a:t>
            </a:r>
            <a:r>
              <a:rPr lang="de-AT" sz="1600" dirty="0">
                <a:latin typeface="+mj-lt"/>
              </a:rPr>
              <a:t>s </a:t>
            </a:r>
            <a:r>
              <a:rPr sz="1600" b="1" dirty="0" err="1">
                <a:latin typeface="+mj-lt"/>
              </a:rPr>
              <a:t>Arbeitsblatt</a:t>
            </a:r>
            <a:endParaRPr lang="de-AT" sz="1600" b="1" dirty="0">
              <a:latin typeface="+mj-lt"/>
            </a:endParaRP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AT" sz="1600" dirty="0">
                <a:latin typeface="+mj-lt"/>
              </a:rPr>
              <a:t>ein </a:t>
            </a:r>
            <a:r>
              <a:rPr lang="de-DE" sz="1600" dirty="0">
                <a:latin typeface="+mj-lt"/>
              </a:rPr>
              <a:t>online </a:t>
            </a:r>
            <a:r>
              <a:rPr lang="de-DE" sz="1600" b="1" dirty="0">
                <a:latin typeface="+mj-lt"/>
              </a:rPr>
              <a:t>ausfüllbares</a:t>
            </a:r>
            <a:r>
              <a:rPr lang="de-DE" sz="1600" dirty="0">
                <a:latin typeface="+mj-lt"/>
              </a:rPr>
              <a:t> Arbeitsblatt pro Ausgabe</a:t>
            </a: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i="1" dirty="0">
                <a:latin typeface="+mj-lt"/>
              </a:rPr>
              <a:t>Winston Express</a:t>
            </a:r>
            <a:r>
              <a:rPr lang="de-DE" sz="1600" dirty="0">
                <a:latin typeface="+mj-lt"/>
              </a:rPr>
              <a:t>: </a:t>
            </a:r>
            <a:r>
              <a:rPr lang="de-DE" sz="1600" b="1" dirty="0">
                <a:latin typeface="+mj-lt"/>
              </a:rPr>
              <a:t>Vokabeltrainer</a:t>
            </a:r>
            <a:r>
              <a:rPr lang="de-DE" sz="1600" dirty="0">
                <a:latin typeface="+mj-lt"/>
              </a:rPr>
              <a:t> zu jeder Ausgabe</a:t>
            </a: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b="1" dirty="0">
                <a:latin typeface="+mj-lt"/>
              </a:rPr>
              <a:t>Karteikarten</a:t>
            </a:r>
            <a:r>
              <a:rPr lang="de-DE" sz="1600" dirty="0">
                <a:latin typeface="+mj-lt"/>
              </a:rPr>
              <a:t> (Gedichte)</a:t>
            </a: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b="1" dirty="0">
                <a:latin typeface="+mj-lt"/>
              </a:rPr>
              <a:t>interaktive Lernspiele </a:t>
            </a:r>
            <a:r>
              <a:rPr lang="de-DE" sz="1600" dirty="0">
                <a:latin typeface="+mj-lt"/>
              </a:rPr>
              <a:t>in </a:t>
            </a:r>
            <a:r>
              <a:rPr lang="de-DE" sz="1600" i="1" dirty="0">
                <a:latin typeface="+mj-lt"/>
              </a:rPr>
              <a:t>Mein Express </a:t>
            </a:r>
            <a:br>
              <a:rPr lang="de-DE" sz="1600" i="1" dirty="0">
                <a:latin typeface="+mj-lt"/>
              </a:rPr>
            </a:br>
            <a:r>
              <a:rPr lang="de-DE" sz="1600" dirty="0">
                <a:latin typeface="+mj-lt"/>
              </a:rPr>
              <a:t>und </a:t>
            </a:r>
            <a:r>
              <a:rPr lang="de-DE" sz="1600" i="1" dirty="0">
                <a:latin typeface="+mj-lt"/>
              </a:rPr>
              <a:t>Winston Express</a:t>
            </a:r>
            <a:endParaRPr sz="1600" i="1" dirty="0">
              <a:latin typeface="+mj-lt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D4387F8B-792E-4D83-AFD9-A475F7E40CF5}"/>
              </a:ext>
            </a:extLst>
          </p:cNvPr>
          <p:cNvSpPr txBox="1"/>
          <p:nvPr/>
        </p:nvSpPr>
        <p:spPr>
          <a:xfrm>
            <a:off x="6116343" y="4536831"/>
            <a:ext cx="5698053" cy="1637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600" b="1" dirty="0">
                <a:latin typeface="+mj-lt"/>
              </a:rPr>
              <a:t>„</a:t>
            </a:r>
            <a:r>
              <a:rPr sz="1600" b="1" dirty="0" err="1">
                <a:latin typeface="+mj-lt"/>
              </a:rPr>
              <a:t>Leseblätter</a:t>
            </a:r>
            <a:r>
              <a:rPr sz="1600" b="1" dirty="0">
                <a:latin typeface="+mj-lt"/>
              </a:rPr>
              <a:t>“</a:t>
            </a:r>
            <a:r>
              <a:rPr lang="de-AT" sz="1600" b="1" dirty="0">
                <a:latin typeface="+mj-lt"/>
              </a:rPr>
              <a:t> </a:t>
            </a:r>
            <a:r>
              <a:rPr lang="de-DE" sz="1600" dirty="0">
                <a:latin typeface="+mj-lt"/>
              </a:rPr>
              <a:t>zu „Geschichten neu erzählt“ und „Finn + Funny“</a:t>
            </a:r>
          </a:p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dirty="0">
                <a:latin typeface="+mj-lt"/>
              </a:rPr>
              <a:t>2 weitere </a:t>
            </a:r>
            <a:r>
              <a:rPr lang="de-DE" sz="1600" b="1" dirty="0">
                <a:latin typeface="+mj-lt"/>
              </a:rPr>
              <a:t>Arbeitsblätter</a:t>
            </a:r>
            <a:r>
              <a:rPr lang="de-DE" sz="1600" dirty="0">
                <a:latin typeface="+mj-lt"/>
              </a:rPr>
              <a:t> zu </a:t>
            </a:r>
            <a:r>
              <a:rPr lang="de-DE" sz="1600" i="1" dirty="0">
                <a:latin typeface="+mj-lt"/>
              </a:rPr>
              <a:t>Winston Express</a:t>
            </a:r>
          </a:p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b="1" dirty="0">
                <a:latin typeface="+mj-lt"/>
              </a:rPr>
              <a:t>didaktische Hinweise </a:t>
            </a:r>
            <a:r>
              <a:rPr lang="de-DE" sz="1600" dirty="0">
                <a:latin typeface="+mj-lt"/>
              </a:rPr>
              <a:t>zu </a:t>
            </a:r>
            <a:r>
              <a:rPr lang="de-DE" sz="1600" i="1" dirty="0">
                <a:latin typeface="+mj-lt"/>
              </a:rPr>
              <a:t>Winston Express </a:t>
            </a:r>
          </a:p>
          <a:p>
            <a:pPr marL="1270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</a:pPr>
            <a:r>
              <a:rPr lang="de-DE" sz="1600" dirty="0">
                <a:latin typeface="+mj-lt"/>
              </a:rPr>
              <a:t>      (10-seitiges Heft zum Download)</a:t>
            </a:r>
          </a:p>
          <a:p>
            <a:pPr marL="298450" indent="-285750">
              <a:lnSpc>
                <a:spcPts val="2560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sz="1600" b="1" dirty="0">
                <a:latin typeface="+mj-lt"/>
              </a:rPr>
              <a:t>App für alle </a:t>
            </a:r>
            <a:r>
              <a:rPr sz="1600" b="1" dirty="0" err="1">
                <a:latin typeface="+mj-lt"/>
              </a:rPr>
              <a:t>Endgeräte</a:t>
            </a:r>
            <a:endParaRPr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330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501707"/>
            <a:ext cx="10023764" cy="1397778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Besonderheiten in </a:t>
            </a:r>
            <a:r>
              <a:rPr lang="de-DE" i="1" dirty="0">
                <a:solidFill>
                  <a:srgbClr val="089AB7"/>
                </a:solidFill>
                <a:latin typeface="+mn-lt"/>
              </a:rPr>
              <a:t>Space</a:t>
            </a:r>
            <a:endParaRPr lang="de-DE" sz="2400" i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840" y="1783081"/>
            <a:ext cx="9966959" cy="4787812"/>
          </a:xfrm>
        </p:spPr>
        <p:txBody>
          <a:bodyPr>
            <a:normAutofit/>
          </a:bodyPr>
          <a:lstStyle/>
          <a:p>
            <a:pPr marL="0" indent="0">
              <a:buClr>
                <a:srgbClr val="089AB7"/>
              </a:buClr>
              <a:buSzPct val="100000"/>
              <a:buNone/>
            </a:pPr>
            <a:r>
              <a:rPr lang="de-DE" sz="1800" b="1" dirty="0">
                <a:latin typeface="+mj-lt"/>
              </a:rPr>
              <a:t>Erscheinungsweise: In jedem Schulmonat gibt es ein Heft (9 x) oder ein Buch (1 x).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 err="1">
                <a:latin typeface="+mj-lt"/>
              </a:rPr>
              <a:t>Mallorian</a:t>
            </a:r>
            <a:r>
              <a:rPr lang="de-DE" sz="1800" b="1" dirty="0">
                <a:latin typeface="+mj-lt"/>
              </a:rPr>
              <a:t> – </a:t>
            </a:r>
            <a:r>
              <a:rPr lang="de-DE" sz="1800" dirty="0">
                <a:latin typeface="+mj-lt"/>
              </a:rPr>
              <a:t>Lesegeschichte von Christine Auer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time4friends</a:t>
            </a:r>
            <a:r>
              <a:rPr lang="de-DE" sz="1800" dirty="0">
                <a:latin typeface="+mj-lt"/>
              </a:rPr>
              <a:t> – Beratung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So lebe ich! – Serie zur </a:t>
            </a:r>
            <a:r>
              <a:rPr lang="de-DE" sz="1800" b="1" dirty="0">
                <a:latin typeface="+mj-lt"/>
              </a:rPr>
              <a:t>Inklusion </a:t>
            </a:r>
            <a:r>
              <a:rPr lang="de-DE" sz="1800" dirty="0">
                <a:latin typeface="+mj-lt"/>
              </a:rPr>
              <a:t>mit Porträts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Sicher unterwegs – </a:t>
            </a:r>
            <a:r>
              <a:rPr lang="de-DE" sz="1800" b="1" dirty="0">
                <a:latin typeface="+mj-lt"/>
              </a:rPr>
              <a:t>AUVA-Geschichte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Englische Seite</a:t>
            </a: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r>
              <a:rPr lang="de-AT" sz="1800" dirty="0">
                <a:solidFill>
                  <a:srgbClr val="C00000"/>
                </a:solidFill>
              </a:rPr>
              <a:t>Online-Material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dirty="0">
                <a:latin typeface="+mj-lt"/>
              </a:rPr>
              <a:t>ein </a:t>
            </a:r>
            <a:r>
              <a:rPr lang="de-DE" sz="1800" b="1" dirty="0">
                <a:latin typeface="+mj-lt"/>
              </a:rPr>
              <a:t>Methodenblatt </a:t>
            </a:r>
            <a:r>
              <a:rPr lang="de-DE" sz="1800" dirty="0">
                <a:latin typeface="+mj-lt"/>
              </a:rPr>
              <a:t>pro Ausgabe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dirty="0">
                <a:latin typeface="+mj-lt"/>
              </a:rPr>
              <a:t>zwei online ausfüllbare Arbeitsblätter pro Ausgabe </a:t>
            </a:r>
          </a:p>
          <a:p>
            <a:pPr>
              <a:buClr>
                <a:srgbClr val="089AB7"/>
              </a:buClr>
              <a:buSzPct val="100000"/>
              <a:buFont typeface="Calibri Light" panose="020F0302020204030204" pitchFamily="34" charset="0"/>
              <a:buChar char="+"/>
            </a:pPr>
            <a:r>
              <a:rPr lang="de-DE" sz="1800" b="1" dirty="0">
                <a:latin typeface="+mj-lt"/>
              </a:rPr>
              <a:t>App für alle Endgeräte </a:t>
            </a:r>
            <a:r>
              <a:rPr lang="de-DE" sz="1800" dirty="0">
                <a:latin typeface="+mj-lt"/>
              </a:rPr>
              <a:t>(aktuelles Heft + Übungen)</a:t>
            </a: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06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4" y="530295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Besonderheiten in </a:t>
            </a:r>
            <a:r>
              <a:rPr lang="de-DE" i="1" dirty="0">
                <a:solidFill>
                  <a:srgbClr val="089AB7"/>
                </a:solidFill>
                <a:latin typeface="+mn-lt"/>
              </a:rPr>
              <a:t>Spot</a:t>
            </a:r>
            <a:endParaRPr lang="de-DE" sz="2400" i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1594132"/>
            <a:ext cx="10023765" cy="3942000"/>
          </a:xfrm>
        </p:spPr>
        <p:txBody>
          <a:bodyPr>
            <a:normAutofit/>
          </a:bodyPr>
          <a:lstStyle/>
          <a:p>
            <a:pPr marL="0" indent="0">
              <a:buClr>
                <a:srgbClr val="089AB7"/>
              </a:buClr>
              <a:buSzPct val="100000"/>
              <a:buNone/>
            </a:pPr>
            <a:r>
              <a:rPr lang="de-DE" sz="1800" dirty="0">
                <a:latin typeface="+mj-lt"/>
              </a:rPr>
              <a:t>Erscheinungsweise: </a:t>
            </a:r>
            <a:r>
              <a:rPr lang="de-DE" sz="1800" b="1" dirty="0">
                <a:latin typeface="+mj-lt"/>
              </a:rPr>
              <a:t>In jedem Schulmonat </a:t>
            </a:r>
            <a:r>
              <a:rPr lang="de-DE" sz="1800" dirty="0">
                <a:latin typeface="+mj-lt"/>
              </a:rPr>
              <a:t>gibt es ein Heft (9 x) oder ein Buch (1 x).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Neue Kurzgeschichten </a:t>
            </a:r>
            <a:r>
              <a:rPr lang="de-DE" sz="1800" dirty="0">
                <a:latin typeface="+mj-lt"/>
              </a:rPr>
              <a:t>von Robert Klement, Christine Auer, Hannes </a:t>
            </a:r>
            <a:r>
              <a:rPr lang="de-DE" sz="1800" dirty="0" err="1">
                <a:latin typeface="+mj-lt"/>
              </a:rPr>
              <a:t>Hörndler</a:t>
            </a:r>
            <a:r>
              <a:rPr lang="de-DE" sz="1800" dirty="0">
                <a:latin typeface="+mj-lt"/>
              </a:rPr>
              <a:t>, Gabi </a:t>
            </a:r>
            <a:r>
              <a:rPr lang="de-DE" sz="1800" dirty="0" err="1">
                <a:latin typeface="+mj-lt"/>
              </a:rPr>
              <a:t>Kreslehner</a:t>
            </a:r>
            <a:r>
              <a:rPr lang="de-DE" sz="1800" dirty="0">
                <a:latin typeface="+mj-lt"/>
              </a:rPr>
              <a:t>, </a:t>
            </a:r>
            <a:br>
              <a:rPr lang="de-DE" sz="1800" dirty="0">
                <a:latin typeface="+mj-lt"/>
              </a:rPr>
            </a:br>
            <a:r>
              <a:rPr lang="de-DE" sz="1800" dirty="0">
                <a:latin typeface="+mj-lt"/>
              </a:rPr>
              <a:t>Agnes Ofner ...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Lyrik-Labor:</a:t>
            </a:r>
            <a:r>
              <a:rPr lang="de-DE" sz="1800" dirty="0">
                <a:latin typeface="+mj-lt"/>
              </a:rPr>
              <a:t> Gedichte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 err="1">
                <a:latin typeface="+mj-lt"/>
              </a:rPr>
              <a:t>Dilemmageschichte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dirty="0">
                <a:latin typeface="+mj-lt"/>
              </a:rPr>
              <a:t>(Wertebildung)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time4friends – </a:t>
            </a:r>
            <a:r>
              <a:rPr lang="de-DE" sz="1800" dirty="0">
                <a:latin typeface="+mj-lt"/>
              </a:rPr>
              <a:t>Beratung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Safer Internet </a:t>
            </a:r>
            <a:r>
              <a:rPr lang="de-DE" sz="1800" dirty="0">
                <a:latin typeface="+mj-lt"/>
              </a:rPr>
              <a:t>– Fake News erkennen anhand aktueller Beispiele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Sicher unterwegs – </a:t>
            </a:r>
            <a:r>
              <a:rPr lang="de-DE" sz="1800" b="1" dirty="0">
                <a:latin typeface="+mj-lt"/>
              </a:rPr>
              <a:t>AUVA-Geschichte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Zero </a:t>
            </a:r>
            <a:r>
              <a:rPr lang="de-DE" sz="1800" b="1" dirty="0" err="1">
                <a:latin typeface="+mj-lt"/>
              </a:rPr>
              <a:t>Waste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dirty="0">
                <a:latin typeface="+mj-lt"/>
              </a:rPr>
              <a:t>– Tipps zur Müllvermeidung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Englische Seite: </a:t>
            </a:r>
            <a:r>
              <a:rPr lang="de-DE" sz="1800" dirty="0">
                <a:latin typeface="+mj-lt"/>
              </a:rPr>
              <a:t>Songbook</a:t>
            </a:r>
          </a:p>
          <a:p>
            <a:pPr>
              <a:buSzPct val="100000"/>
              <a:buBlip>
                <a:blip r:embed="rId2"/>
              </a:buBlip>
            </a:pP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15</a:t>
            </a:fld>
            <a:endParaRPr lang="de-DE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3748DCD-C61F-47DA-AA1E-B67FFB315F20}"/>
              </a:ext>
            </a:extLst>
          </p:cNvPr>
          <p:cNvSpPr txBox="1"/>
          <p:nvPr/>
        </p:nvSpPr>
        <p:spPr>
          <a:xfrm>
            <a:off x="1330034" y="5536131"/>
            <a:ext cx="4657165" cy="8620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0"/>
              </a:lnSpc>
              <a:spcBef>
                <a:spcPts val="100"/>
              </a:spcBef>
            </a:pPr>
            <a:r>
              <a:rPr spc="-60" dirty="0">
                <a:solidFill>
                  <a:srgbClr val="D2232A"/>
                </a:solidFill>
                <a:cs typeface="Trebuchet MS"/>
              </a:rPr>
              <a:t>Online-Material</a:t>
            </a:r>
            <a:endParaRPr dirty="0">
              <a:cs typeface="Trebuchet MS"/>
            </a:endParaRP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AT" sz="1600" dirty="0">
                <a:latin typeface="+mj-lt"/>
              </a:rPr>
              <a:t>ein </a:t>
            </a:r>
            <a:r>
              <a:rPr lang="de-AT" sz="1600" b="1" dirty="0">
                <a:latin typeface="+mj-lt"/>
              </a:rPr>
              <a:t>Methodenblatt</a:t>
            </a:r>
            <a:r>
              <a:rPr lang="de-AT" sz="1600" dirty="0">
                <a:latin typeface="+mj-lt"/>
              </a:rPr>
              <a:t> pro Ausgabe</a:t>
            </a:r>
          </a:p>
          <a:p>
            <a:pPr marL="311784" indent="-285750">
              <a:lnSpc>
                <a:spcPts val="2435"/>
              </a:lnSpc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AT" sz="1600" dirty="0">
                <a:latin typeface="+mj-lt"/>
              </a:rPr>
              <a:t>zwei </a:t>
            </a:r>
            <a:r>
              <a:rPr lang="de-AT" sz="1600" b="1" dirty="0">
                <a:latin typeface="+mj-lt"/>
              </a:rPr>
              <a:t>online ausfüllbare Arbeitsblätter </a:t>
            </a:r>
            <a:r>
              <a:rPr lang="de-AT" sz="1600" dirty="0">
                <a:latin typeface="+mj-lt"/>
              </a:rPr>
              <a:t>pro Ausgabe</a:t>
            </a:r>
            <a:endParaRPr lang="de-DE" sz="1600" dirty="0">
              <a:latin typeface="+mj-lt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D4387F8B-792E-4D83-AFD9-A475F7E40CF5}"/>
              </a:ext>
            </a:extLst>
          </p:cNvPr>
          <p:cNvSpPr txBox="1"/>
          <p:nvPr/>
        </p:nvSpPr>
        <p:spPr>
          <a:xfrm>
            <a:off x="6096000" y="5436745"/>
            <a:ext cx="5690839" cy="9614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b="1" dirty="0">
                <a:latin typeface="+mj-lt"/>
              </a:rPr>
              <a:t>English Listening </a:t>
            </a:r>
            <a:r>
              <a:rPr lang="de-DE" sz="1600" b="1" dirty="0" err="1">
                <a:latin typeface="+mj-lt"/>
              </a:rPr>
              <a:t>Exercise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dirty="0">
                <a:latin typeface="+mj-lt"/>
              </a:rPr>
              <a:t>(eingesprochener Text aus dem Heft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mit interaktiven Verständnisfragen)</a:t>
            </a:r>
          </a:p>
          <a:p>
            <a:pPr marL="298450" indent="-285750">
              <a:lnSpc>
                <a:spcPts val="2510"/>
              </a:lnSpc>
              <a:spcBef>
                <a:spcPts val="100"/>
              </a:spcBef>
              <a:buClr>
                <a:srgbClr val="089AB7"/>
              </a:buClr>
              <a:buFont typeface="Calibri Light" panose="020F0302020204030204" pitchFamily="34" charset="0"/>
              <a:buChar char="+"/>
            </a:pPr>
            <a:r>
              <a:rPr lang="de-DE" sz="1600" b="1" dirty="0">
                <a:latin typeface="+mj-lt"/>
              </a:rPr>
              <a:t>App für alle Endgeräte </a:t>
            </a:r>
            <a:r>
              <a:rPr lang="de-DE" sz="1600" dirty="0">
                <a:latin typeface="+mj-lt"/>
              </a:rPr>
              <a:t>(aktuelles Heft + Übungen)</a:t>
            </a:r>
          </a:p>
        </p:txBody>
      </p:sp>
    </p:spTree>
    <p:extLst>
      <p:ext uri="{BB962C8B-B14F-4D97-AF65-F5344CB8AC3E}">
        <p14:creationId xmlns:p14="http://schemas.microsoft.com/office/powerpoint/2010/main" val="1818524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8F5C0F8-9CE6-8E49-84E0-2C2A925F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500062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Unsere 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1995112"/>
            <a:ext cx="10023765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Unser Kompass ist die Wertewelt des Jugendrotkreuzes. </a:t>
            </a:r>
            <a:br>
              <a:rPr lang="de-AT" sz="1800" dirty="0">
                <a:latin typeface="+mj-lt"/>
              </a:rPr>
            </a:br>
            <a:r>
              <a:rPr lang="de-AT" sz="1800" dirty="0">
                <a:latin typeface="+mj-lt"/>
              </a:rPr>
              <a:t>Wir vermitteln eine Haltung des Helfens.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Der Buchklub will </a:t>
            </a:r>
            <a:r>
              <a:rPr lang="de-DE" sz="1800" dirty="0"/>
              <a:t>bei Kindern und Jugendlichen </a:t>
            </a:r>
            <a:br>
              <a:rPr lang="de-DE" sz="1800" dirty="0"/>
            </a:br>
            <a:r>
              <a:rPr lang="de-DE" sz="1800" dirty="0">
                <a:latin typeface="+mj-lt"/>
              </a:rPr>
              <a:t>Freude am Lesen und an Büchern wecken. 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Wie schaffen </a:t>
            </a:r>
            <a:r>
              <a:rPr lang="de-DE" sz="1800" b="1" dirty="0">
                <a:latin typeface="+mj-lt"/>
              </a:rPr>
              <a:t>Lesekompetenz</a:t>
            </a:r>
            <a:r>
              <a:rPr lang="de-DE" sz="1800" dirty="0">
                <a:latin typeface="+mj-lt"/>
              </a:rPr>
              <a:t> als Voraussetzung für Bildungschancen von Kindern und Jugendlichen.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Unsere Inhalte sind für den </a:t>
            </a:r>
            <a:r>
              <a:rPr lang="de-DE" sz="1800" b="1" dirty="0">
                <a:latin typeface="+mj-lt"/>
              </a:rPr>
              <a:t>Unterricht</a:t>
            </a:r>
            <a:r>
              <a:rPr lang="de-DE" sz="1800" dirty="0">
                <a:latin typeface="+mj-lt"/>
              </a:rPr>
              <a:t> geeignet und treffen die </a:t>
            </a:r>
            <a:r>
              <a:rPr lang="de-DE" sz="1800" b="1" dirty="0">
                <a:latin typeface="+mj-lt"/>
              </a:rPr>
              <a:t>Interessen</a:t>
            </a:r>
            <a:r>
              <a:rPr lang="de-DE" sz="1800" dirty="0">
                <a:latin typeface="+mj-lt"/>
              </a:rPr>
              <a:t> unserer LeserInnen.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Wir wollen mit </a:t>
            </a:r>
            <a:r>
              <a:rPr lang="de-DE" sz="1800" b="1" dirty="0">
                <a:latin typeface="+mj-lt"/>
              </a:rPr>
              <a:t>Qualität</a:t>
            </a:r>
            <a:r>
              <a:rPr lang="de-DE" sz="1800" dirty="0">
                <a:latin typeface="+mj-lt"/>
              </a:rPr>
              <a:t> und guten Argumenten überzeugen. Hinter unserem Angebot stehen zwei bewährte </a:t>
            </a:r>
            <a:r>
              <a:rPr lang="de-DE" sz="1800" b="1" dirty="0">
                <a:latin typeface="+mj-lt"/>
              </a:rPr>
              <a:t>gemeinnützige Organisationen</a:t>
            </a:r>
            <a:r>
              <a:rPr lang="de-DE" sz="1800" dirty="0">
                <a:latin typeface="+mj-lt"/>
              </a:rPr>
              <a:t>. Der </a:t>
            </a:r>
            <a:r>
              <a:rPr lang="de-DE" sz="1800" b="1" dirty="0">
                <a:latin typeface="+mj-lt"/>
              </a:rPr>
              <a:t>Reinerlös</a:t>
            </a:r>
            <a:r>
              <a:rPr lang="de-DE" sz="1800" dirty="0">
                <a:latin typeface="+mj-lt"/>
              </a:rPr>
              <a:t> kommt den </a:t>
            </a:r>
            <a:r>
              <a:rPr lang="de-DE" sz="1800" b="1" dirty="0">
                <a:latin typeface="+mj-lt"/>
              </a:rPr>
              <a:t>Schulen</a:t>
            </a:r>
            <a:r>
              <a:rPr lang="de-DE" sz="1800" dirty="0">
                <a:latin typeface="+mj-lt"/>
              </a:rPr>
              <a:t> zugute.</a:t>
            </a:r>
          </a:p>
          <a:p>
            <a:pPr>
              <a:buSzPct val="100000"/>
              <a:buBlip>
                <a:blip r:embed="rId2"/>
              </a:buBlip>
            </a:pPr>
            <a:endParaRPr lang="de-DE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43C5A9-3D52-2E49-991C-EE9FF9A81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898" y="567617"/>
            <a:ext cx="2779792" cy="2516016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13042DA-1F51-1147-B1E3-E732D8C1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55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34" y="724504"/>
            <a:ext cx="9914965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Gemeinsam lesen</a:t>
            </a:r>
            <a:br>
              <a:rPr lang="de-DE" dirty="0">
                <a:solidFill>
                  <a:srgbClr val="089AB7"/>
                </a:solidFill>
                <a:latin typeface="+mn-lt"/>
              </a:rPr>
            </a:br>
            <a:r>
              <a:rPr lang="de-DE" sz="2400" dirty="0">
                <a:latin typeface="+mn-lt"/>
              </a:rPr>
              <a:t>Wortschatz – Werte – Weltwissen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2219554"/>
            <a:ext cx="10023765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„Gemeinsam lesen“ geht ins 3. Jahr</a:t>
            </a:r>
            <a:endParaRPr lang="de-AT" sz="1800" b="1" dirty="0"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b="1" dirty="0">
                <a:latin typeface="+mj-lt"/>
              </a:rPr>
              <a:t>Jugendrotkreuz und </a:t>
            </a:r>
            <a:r>
              <a:rPr lang="de-AT" sz="1800" b="1" dirty="0" err="1">
                <a:latin typeface="+mj-lt"/>
              </a:rPr>
              <a:t>Buchklub</a:t>
            </a:r>
            <a:r>
              <a:rPr lang="de-AT" sz="1800" b="1" dirty="0">
                <a:latin typeface="+mj-lt"/>
              </a:rPr>
              <a:t> </a:t>
            </a:r>
            <a:r>
              <a:rPr lang="de-AT" sz="1800" dirty="0">
                <a:latin typeface="+mj-lt"/>
              </a:rPr>
              <a:t>mit einem gemeinsamen Angebot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Umfassende </a:t>
            </a:r>
            <a:r>
              <a:rPr lang="de-AT" sz="1800" b="1" dirty="0">
                <a:latin typeface="+mj-lt"/>
              </a:rPr>
              <a:t>Lesebegleitung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b="1" dirty="0">
                <a:latin typeface="+mj-lt"/>
              </a:rPr>
              <a:t>Neu und einzigartig:</a:t>
            </a:r>
            <a:r>
              <a:rPr lang="de-AT" sz="1800" dirty="0">
                <a:latin typeface="+mj-lt"/>
              </a:rPr>
              <a:t> das </a:t>
            </a:r>
            <a:r>
              <a:rPr lang="de-AT" sz="1800" b="1" dirty="0">
                <a:latin typeface="+mj-lt"/>
              </a:rPr>
              <a:t>Zeitschriften- und Bücher-Abo </a:t>
            </a:r>
            <a:r>
              <a:rPr lang="de-AT" sz="1800" dirty="0">
                <a:latin typeface="+mj-lt"/>
              </a:rPr>
              <a:t>von ÖRJK und Buchklub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b="1" dirty="0">
                <a:latin typeface="+mj-lt"/>
              </a:rPr>
              <a:t>Gemeinnützig: </a:t>
            </a:r>
            <a:r>
              <a:rPr lang="de-AT" sz="1800" dirty="0">
                <a:latin typeface="+mj-lt"/>
              </a:rPr>
              <a:t>Der Reinerlös fließt in humanitäre Bildung und Leseförderung für Kinder und Jugendliche</a:t>
            </a: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DFC6BA-2872-884F-B044-DB1139E58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28" y="475961"/>
            <a:ext cx="3388706" cy="239758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74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4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38DAF37-6E77-4642-9365-5FFE9349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6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5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281A00-5DE0-C64E-8CA0-D7AB5722A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0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724504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Das Zeitschriften- und Bücher-Abo</a:t>
            </a:r>
            <a:br>
              <a:rPr lang="de-DE" dirty="0">
                <a:solidFill>
                  <a:srgbClr val="089AB7"/>
                </a:solidFill>
                <a:latin typeface="+mn-lt"/>
              </a:rPr>
            </a:br>
            <a:r>
              <a:rPr lang="de-DE" sz="2400" dirty="0">
                <a:latin typeface="+mn-lt"/>
              </a:rPr>
              <a:t>Ein innovatives 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2219554"/>
            <a:ext cx="10023765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Für jede Schülerin und jeden Schüler </a:t>
            </a:r>
            <a:r>
              <a:rPr lang="de-AT" sz="1800" b="1" dirty="0">
                <a:latin typeface="+mj-lt"/>
              </a:rPr>
              <a:t>ein Buch </a:t>
            </a:r>
            <a:r>
              <a:rPr lang="de-AT" sz="1800" dirty="0">
                <a:latin typeface="+mj-lt"/>
              </a:rPr>
              <a:t>pro Jahr</a:t>
            </a:r>
            <a:endParaRPr lang="de-AT" sz="1800" b="1" dirty="0"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Für Volksschulkinder sogar </a:t>
            </a:r>
            <a:r>
              <a:rPr lang="de-AT" sz="1800" b="1" dirty="0">
                <a:latin typeface="+mj-lt"/>
              </a:rPr>
              <a:t>zwei Bücher</a:t>
            </a:r>
            <a:endParaRPr lang="de-AT" sz="1800" dirty="0"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Geeignet zum Selberlesen, aber auch für Aufgaben</a:t>
            </a:r>
            <a:endParaRPr lang="de-AT" sz="1800" b="1" dirty="0"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b="1" dirty="0">
                <a:latin typeface="+mj-lt"/>
              </a:rPr>
              <a:t>Übungen </a:t>
            </a:r>
            <a:r>
              <a:rPr lang="de-AT" sz="1800" dirty="0">
                <a:latin typeface="+mj-lt"/>
              </a:rPr>
              <a:t>vor, während und nach dem Lesen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Abonnenten finden Texte von kurz und knapp bis ausführlich und literarisch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Viele </a:t>
            </a:r>
            <a:r>
              <a:rPr lang="de-AT" sz="1800" b="1" dirty="0">
                <a:latin typeface="+mj-lt"/>
              </a:rPr>
              <a:t>Lesetypen</a:t>
            </a:r>
            <a:r>
              <a:rPr lang="de-AT" sz="1800" dirty="0">
                <a:latin typeface="+mj-lt"/>
              </a:rPr>
              <a:t> abgedeckt</a:t>
            </a: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89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724504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Werbefolder April 2021</a:t>
            </a:r>
            <a:br>
              <a:rPr lang="de-DE" dirty="0">
                <a:solidFill>
                  <a:srgbClr val="089AB7"/>
                </a:solidFill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2219554"/>
            <a:ext cx="10023765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Werden an </a:t>
            </a:r>
            <a:r>
              <a:rPr lang="de-AT" sz="1800" b="1" dirty="0">
                <a:latin typeface="+mj-lt"/>
              </a:rPr>
              <a:t>jede Schule </a:t>
            </a:r>
            <a:r>
              <a:rPr lang="de-AT" sz="1800" dirty="0">
                <a:latin typeface="+mj-lt"/>
              </a:rPr>
              <a:t>ausgeschickt</a:t>
            </a:r>
            <a:endParaRPr lang="de-AT" sz="1800" b="1" dirty="0"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b="1" dirty="0">
                <a:latin typeface="+mj-lt"/>
              </a:rPr>
              <a:t>Musterhefte</a:t>
            </a:r>
            <a:r>
              <a:rPr lang="de-AT" sz="1800" dirty="0">
                <a:latin typeface="+mj-lt"/>
              </a:rPr>
              <a:t> sind dabei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b="1" dirty="0">
                <a:latin typeface="+mj-lt"/>
              </a:rPr>
              <a:t>Frühbestellerbonus</a:t>
            </a:r>
            <a:r>
              <a:rPr lang="de-AT" sz="1800" dirty="0">
                <a:latin typeface="+mj-lt"/>
              </a:rPr>
              <a:t> in der Sekundarstufe für </a:t>
            </a:r>
            <a:r>
              <a:rPr lang="de-AT" sz="1800" i="1" dirty="0">
                <a:latin typeface="+mj-lt"/>
              </a:rPr>
              <a:t>Space</a:t>
            </a:r>
            <a:r>
              <a:rPr lang="de-AT" sz="1800" dirty="0">
                <a:latin typeface="+mj-lt"/>
              </a:rPr>
              <a:t> und </a:t>
            </a:r>
            <a:r>
              <a:rPr lang="de-AT" sz="1800" i="1" dirty="0">
                <a:latin typeface="+mj-lt"/>
              </a:rPr>
              <a:t>Spot</a:t>
            </a:r>
            <a:endParaRPr lang="de-AT" sz="1800" b="1" i="1" dirty="0">
              <a:latin typeface="+mj-lt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Bitte weitersagen </a:t>
            </a:r>
            <a:r>
              <a:rPr lang="de-AT" sz="1800" b="1" dirty="0">
                <a:latin typeface="+mj-lt"/>
                <a:sym typeface="Wingdings" panose="05000000000000000000" pitchFamily="2" charset="2"/>
              </a:rPr>
              <a:t></a:t>
            </a: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82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34" y="724504"/>
            <a:ext cx="9914965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Webinare und Videos</a:t>
            </a:r>
            <a:br>
              <a:rPr lang="de-DE" dirty="0">
                <a:solidFill>
                  <a:srgbClr val="089AB7"/>
                </a:solidFill>
                <a:latin typeface="+mn-lt"/>
              </a:rPr>
            </a:br>
            <a:r>
              <a:rPr lang="de-DE" sz="2400" dirty="0">
                <a:latin typeface="+mn-lt"/>
              </a:rPr>
              <a:t>Audiovisuelle Unterstützung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2219554"/>
            <a:ext cx="10023765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Bisher </a:t>
            </a:r>
            <a:r>
              <a:rPr lang="de-DE" sz="1800" b="1" dirty="0">
                <a:latin typeface="+mj-lt"/>
              </a:rPr>
              <a:t>5 „Gemeinsam lesen“-Webinare </a:t>
            </a:r>
            <a:r>
              <a:rPr lang="de-DE" sz="1800" dirty="0">
                <a:latin typeface="+mj-lt"/>
              </a:rPr>
              <a:t>(„Das neue Lesen“, „Soziales Lernen“, „MINT“, „Mobbing“, „Schule &amp; Corona“)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Video </a:t>
            </a:r>
            <a:r>
              <a:rPr lang="de-AT" sz="1800" b="1" dirty="0">
                <a:latin typeface="+mj-lt"/>
              </a:rPr>
              <a:t>„Best </a:t>
            </a:r>
            <a:r>
              <a:rPr lang="de-AT" sz="1800" b="1" dirty="0" err="1">
                <a:latin typeface="+mj-lt"/>
              </a:rPr>
              <a:t>of</a:t>
            </a:r>
            <a:r>
              <a:rPr lang="de-AT" sz="1800" b="1" dirty="0">
                <a:latin typeface="+mj-lt"/>
              </a:rPr>
              <a:t> Webinare“ </a:t>
            </a:r>
            <a:r>
              <a:rPr lang="de-AT" sz="1800" dirty="0">
                <a:latin typeface="+mj-lt"/>
              </a:rPr>
              <a:t>(20 Min.)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20 </a:t>
            </a:r>
            <a:r>
              <a:rPr lang="de-DE" sz="1800" b="1" dirty="0" err="1">
                <a:latin typeface="+mj-lt"/>
              </a:rPr>
              <a:t>Snippets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dirty="0">
                <a:latin typeface="+mj-lt"/>
              </a:rPr>
              <a:t>(max. 1 Min.) zu allen Aspekten der Zeitschriften und Bücher für Online-Bewerbung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Image- und </a:t>
            </a:r>
            <a:r>
              <a:rPr lang="de-DE" sz="1800" b="1" dirty="0">
                <a:latin typeface="+mj-lt"/>
              </a:rPr>
              <a:t>Erklärvideo </a:t>
            </a:r>
            <a:r>
              <a:rPr lang="de-DE" sz="1800" dirty="0">
                <a:latin typeface="+mj-lt"/>
              </a:rPr>
              <a:t>(3:30 Min., Volksschule)</a:t>
            </a:r>
          </a:p>
          <a:p>
            <a:pPr>
              <a:buSzPct val="100000"/>
              <a:buBlip>
                <a:blip r:embed="rId2"/>
              </a:buBlip>
            </a:pPr>
            <a:r>
              <a:rPr lang="da-DK" sz="1800" b="1" dirty="0">
                <a:latin typeface="+mj-lt"/>
              </a:rPr>
              <a:t>MINT-Video</a:t>
            </a:r>
            <a:r>
              <a:rPr lang="da-DK" sz="1800" dirty="0">
                <a:latin typeface="+mj-lt"/>
              </a:rPr>
              <a:t> mit Prof. Werner Gruber (1:30 Min., Sek I)</a:t>
            </a:r>
          </a:p>
          <a:p>
            <a:pPr>
              <a:buSzPct val="100000"/>
              <a:buBlip>
                <a:blip r:embed="rId2"/>
              </a:buBlip>
            </a:pPr>
            <a:endParaRPr lang="da-DK" sz="1800" dirty="0">
              <a:latin typeface="+mj-lt"/>
            </a:endParaRPr>
          </a:p>
          <a:p>
            <a:pPr marL="0" indent="0">
              <a:buSzPct val="100000"/>
              <a:buNone/>
            </a:pPr>
            <a:r>
              <a:rPr lang="da-DK" sz="1800" dirty="0">
                <a:latin typeface="+mj-lt"/>
              </a:rPr>
              <a:t>    Zu </a:t>
            </a:r>
            <a:r>
              <a:rPr lang="da-DK" sz="1800" dirty="0" err="1">
                <a:latin typeface="+mj-lt"/>
              </a:rPr>
              <a:t>finden</a:t>
            </a:r>
            <a:r>
              <a:rPr lang="da-DK" sz="1800" dirty="0">
                <a:latin typeface="+mj-lt"/>
              </a:rPr>
              <a:t> </a:t>
            </a:r>
            <a:r>
              <a:rPr lang="da-DK" sz="1800" dirty="0" err="1">
                <a:latin typeface="+mj-lt"/>
              </a:rPr>
              <a:t>auf</a:t>
            </a:r>
            <a:r>
              <a:rPr lang="da-DK" sz="1800" dirty="0">
                <a:latin typeface="+mj-lt"/>
              </a:rPr>
              <a:t> </a:t>
            </a:r>
            <a:r>
              <a:rPr lang="da-DK" sz="1800" b="1" dirty="0" err="1">
                <a:solidFill>
                  <a:srgbClr val="C00000"/>
                </a:solidFill>
                <a:latin typeface="+mj-lt"/>
              </a:rPr>
              <a:t>www.gemeinsamlesen.at</a:t>
            </a:r>
            <a:r>
              <a:rPr lang="da-DK" sz="1800" b="1" dirty="0">
                <a:solidFill>
                  <a:srgbClr val="C00000"/>
                </a:solidFill>
                <a:latin typeface="+mj-lt"/>
              </a:rPr>
              <a:t>/service</a:t>
            </a:r>
          </a:p>
          <a:p>
            <a:pPr>
              <a:buSzPct val="100000"/>
              <a:buBlip>
                <a:blip r:embed="rId2"/>
              </a:buBlip>
            </a:pP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endParaRPr lang="de-AT" sz="18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46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BDFBC-F112-FF4E-95EC-F8872C00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724504"/>
            <a:ext cx="10023764" cy="1325563"/>
          </a:xfrm>
        </p:spPr>
        <p:txBody>
          <a:bodyPr/>
          <a:lstStyle/>
          <a:p>
            <a:r>
              <a:rPr lang="de-DE" dirty="0">
                <a:solidFill>
                  <a:srgbClr val="089AB7"/>
                </a:solidFill>
                <a:latin typeface="+mn-lt"/>
              </a:rPr>
              <a:t>Praktisch didaktisch</a:t>
            </a:r>
            <a:br>
              <a:rPr lang="de-DE" dirty="0">
                <a:solidFill>
                  <a:srgbClr val="089AB7"/>
                </a:solidFill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4" y="2219554"/>
            <a:ext cx="10023765" cy="43513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Das </a:t>
            </a:r>
            <a:r>
              <a:rPr lang="de-DE" sz="1800" b="1" dirty="0">
                <a:latin typeface="+mj-lt"/>
              </a:rPr>
              <a:t>neue Tool </a:t>
            </a:r>
            <a:r>
              <a:rPr lang="de-DE" sz="1800" dirty="0">
                <a:latin typeface="+mj-lt"/>
              </a:rPr>
              <a:t>zu den Zeitschriften und Büchern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AT" sz="1800" dirty="0">
                <a:latin typeface="+mj-lt"/>
              </a:rPr>
              <a:t>Erklärt die </a:t>
            </a:r>
            <a:r>
              <a:rPr lang="de-AT" sz="1800" b="1" dirty="0">
                <a:latin typeface="+mj-lt"/>
              </a:rPr>
              <a:t>pädagogische Basis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Didaktische und methodische </a:t>
            </a:r>
            <a:r>
              <a:rPr lang="de-DE" sz="1800" b="1" dirty="0">
                <a:latin typeface="+mj-lt"/>
              </a:rPr>
              <a:t>Grundlagen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Vorschläge zum </a:t>
            </a:r>
            <a:r>
              <a:rPr lang="de-DE" sz="1800" b="1" dirty="0">
                <a:latin typeface="+mj-lt"/>
              </a:rPr>
              <a:t>Einsatz im Unterricht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b="1" dirty="0">
                <a:latin typeface="+mj-lt"/>
              </a:rPr>
              <a:t>Praktische Beispiele </a:t>
            </a:r>
            <a:r>
              <a:rPr lang="de-DE" sz="1800" dirty="0">
                <a:latin typeface="+mj-lt"/>
              </a:rPr>
              <a:t>anhand von Seiten, die in jeder Ausgabe wiederkehren</a:t>
            </a:r>
          </a:p>
          <a:p>
            <a:pPr>
              <a:buSzPct val="100000"/>
              <a:buBlip>
                <a:blip r:embed="rId2"/>
              </a:buBlip>
            </a:pPr>
            <a:r>
              <a:rPr lang="de-DE" sz="1800" dirty="0">
                <a:latin typeface="+mj-lt"/>
              </a:rPr>
              <a:t>Für </a:t>
            </a:r>
            <a:r>
              <a:rPr lang="de-DE" sz="1800" b="1" dirty="0">
                <a:latin typeface="+mj-lt"/>
              </a:rPr>
              <a:t>jede Zeitschrift </a:t>
            </a:r>
            <a:r>
              <a:rPr lang="de-DE" sz="1800" dirty="0">
                <a:latin typeface="+mj-lt"/>
              </a:rPr>
              <a:t>verfügbar</a:t>
            </a:r>
          </a:p>
          <a:p>
            <a:pPr>
              <a:buSzPct val="100000"/>
              <a:buBlip>
                <a:blip r:embed="rId2"/>
              </a:buBlip>
            </a:pPr>
            <a:endParaRPr lang="de-AT" sz="1800" dirty="0">
              <a:latin typeface="+mj-lt"/>
            </a:endParaRPr>
          </a:p>
          <a:p>
            <a:pPr marL="0" indent="0">
              <a:buSzPct val="100000"/>
              <a:buNone/>
            </a:pPr>
            <a:r>
              <a:rPr lang="de-AT" sz="1800" dirty="0">
                <a:latin typeface="+mj-lt"/>
              </a:rPr>
              <a:t> Zu finden auf </a:t>
            </a:r>
            <a:r>
              <a:rPr lang="de-AT" sz="1800" b="1" dirty="0" err="1">
                <a:solidFill>
                  <a:srgbClr val="C00000"/>
                </a:solidFill>
                <a:latin typeface="+mj-lt"/>
              </a:rPr>
              <a:t>www.gemeinsamlesen.at</a:t>
            </a:r>
            <a:r>
              <a:rPr lang="de-AT" sz="1800" b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de-AT" sz="1800" b="1" dirty="0" err="1">
                <a:solidFill>
                  <a:srgbClr val="C00000"/>
                </a:solidFill>
                <a:latin typeface="+mj-lt"/>
              </a:rPr>
              <a:t>service</a:t>
            </a:r>
            <a:r>
              <a:rPr lang="de-AT" sz="1800" b="1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4974D-3F96-FA42-B821-C47BFB3F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38835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6AA15-CA20-AD4E-839C-5F875D4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3DCF-D0D1-FE4E-8242-DC1618441EF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450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Macintosh PowerPoint</Application>
  <PresentationFormat>Breitbild</PresentationFormat>
  <Paragraphs>142</Paragraphs>
  <Slides>16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PowerPoint-Präsentation</vt:lpstr>
      <vt:lpstr>Unsere Ziele</vt:lpstr>
      <vt:lpstr>Gemeinsam lesen Wortschatz – Werte – Weltwissen</vt:lpstr>
      <vt:lpstr>PowerPoint-Präsentation</vt:lpstr>
      <vt:lpstr>PowerPoint-Präsentation</vt:lpstr>
      <vt:lpstr>Das Zeitschriften- und Bücher-Abo Ein innovatives Konzept</vt:lpstr>
      <vt:lpstr>Werbefolder April 2021 </vt:lpstr>
      <vt:lpstr>Webinare und Videos Audiovisuelle Unterstützung</vt:lpstr>
      <vt:lpstr>Praktisch didaktisch </vt:lpstr>
      <vt:lpstr>Laufende Weiterentwicklung Volksschule (alle Hefte)</vt:lpstr>
      <vt:lpstr>Besonderheiten in Hallo Schule! </vt:lpstr>
      <vt:lpstr>Besonderheiten in Meine Welt</vt:lpstr>
      <vt:lpstr>Besonderheiten in Mein Express</vt:lpstr>
      <vt:lpstr>Besonderheiten in Space</vt:lpstr>
      <vt:lpstr>Besonderheiten in Spot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Aistleitner</dc:creator>
  <cp:lastModifiedBy>Michael Achleitner</cp:lastModifiedBy>
  <cp:revision>72</cp:revision>
  <dcterms:created xsi:type="dcterms:W3CDTF">2021-03-29T10:29:24Z</dcterms:created>
  <dcterms:modified xsi:type="dcterms:W3CDTF">2021-04-10T08:58:50Z</dcterms:modified>
</cp:coreProperties>
</file>